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66" r:id="rId2"/>
    <p:sldId id="267" r:id="rId3"/>
    <p:sldId id="274" r:id="rId4"/>
    <p:sldId id="278" r:id="rId5"/>
    <p:sldId id="275" r:id="rId6"/>
    <p:sldId id="279" r:id="rId7"/>
    <p:sldId id="277" r:id="rId8"/>
    <p:sldId id="281" r:id="rId9"/>
    <p:sldId id="280" r:id="rId10"/>
    <p:sldId id="282" r:id="rId11"/>
    <p:sldId id="273" r:id="rId1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FFF"/>
    <a:srgbClr val="0F2D50"/>
    <a:srgbClr val="EE1E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38B1855-1B75-4FBE-930C-398BA8C253C6}" styleName="Стиль из темы 2 - акцент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25E5076-3810-47DD-B79F-674D7AD40C01}" styleName="Темный стиль 1 — акцент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DA37D80-6434-44D0-A028-1B22A696006F}" styleName="Светлый стиль 3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Светлый стиль 1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Светлый стиль 1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27102A9-8310-4765-A935-A1911B00CA55}" styleName="Светлый стиль 1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A111915-BE36-4E01-A7E5-04B1672EAD32}" styleName="Светлый стиль 2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0E3FDE45-AF77-4B5C-9715-49D594BDF05E}" styleName="Светлый стиль 1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46F890A9-2807-4EBB-B81D-B2AA78EC7F39}" styleName="Темный стиль 2 — акцент 5/акцент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2C8C85-51F0-491E-9774-3900AFEF0FD7}" styleName="Светлый стиль 2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86" autoAdjust="0"/>
    <p:restoredTop sz="94660"/>
  </p:normalViewPr>
  <p:slideViewPr>
    <p:cSldViewPr snapToGrid="0">
      <p:cViewPr>
        <p:scale>
          <a:sx n="59" d="100"/>
          <a:sy n="59" d="100"/>
        </p:scale>
        <p:origin x="42" y="13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88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B3CFD5BF-3B4D-478C-BADB-1D33AAF66F0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9F9859E-4441-474C-BA41-6FF9FEE82EC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E0B199-7C24-4927-AA7F-1844CE6A66EF}" type="datetimeFigureOut">
              <a:rPr lang="ru-RU" smtClean="0"/>
              <a:pPr/>
              <a:t>13.01.2026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FDAAFD6-EC9C-4CC7-901E-751639C922E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8E62D9D-81B4-43A2-B3FE-11DA2194532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0F79A6-447C-4DFB-A591-0B7911097839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02103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1712B-BF66-4FD1-B1B3-31262EB229C3}" type="datetimeFigureOut">
              <a:rPr lang="ru-RU" smtClean="0"/>
              <a:pPr/>
              <a:t>13.01.2026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35FC64-E278-478C-8AC5-EC5A94C7D30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7409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7AC94A-4754-4BFD-B820-14CF5376EA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53390" y="3691050"/>
            <a:ext cx="6837218" cy="1563803"/>
          </a:xfrm>
        </p:spPr>
        <p:txBody>
          <a:bodyPr anchor="b">
            <a:normAutofit/>
          </a:bodyPr>
          <a:lstStyle>
            <a:lvl1pPr algn="ctr">
              <a:defRPr sz="2800" b="1"/>
            </a:lvl1pPr>
          </a:lstStyle>
          <a:p>
            <a:r>
              <a:rPr lang="ru-RU" dirty="0"/>
              <a:t>Название презентации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8080C84-81F4-4FA3-B462-36A3FA397B2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53390" y="5379350"/>
            <a:ext cx="6837218" cy="977005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0F2D50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pPr>
              <a:lnSpc>
                <a:spcPct val="100000"/>
              </a:lnSpc>
            </a:pPr>
            <a:r>
              <a:rPr lang="ru-RU" sz="2000" dirty="0"/>
              <a:t>Ф.И.О автора</a:t>
            </a:r>
            <a:br>
              <a:rPr lang="ru-RU" sz="2000" dirty="0"/>
            </a:br>
            <a:r>
              <a:rPr lang="ru-RU" sz="2000" dirty="0"/>
              <a:t>Должность</a:t>
            </a:r>
          </a:p>
        </p:txBody>
      </p:sp>
      <p:sp>
        <p:nvSpPr>
          <p:cNvPr id="13" name="Текст 12">
            <a:extLst>
              <a:ext uri="{FF2B5EF4-FFF2-40B4-BE49-F238E27FC236}">
                <a16:creationId xmlns:a16="http://schemas.microsoft.com/office/drawing/2014/main" id="{2B6864AF-5967-491F-B2C2-94648D490BA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370763" y="6483350"/>
            <a:ext cx="1773237" cy="37465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600"/>
            </a:lvl1pPr>
          </a:lstStyle>
          <a:p>
            <a:pPr lvl="0"/>
            <a:r>
              <a:rPr lang="ru-RU" dirty="0"/>
              <a:t>Дата</a:t>
            </a:r>
          </a:p>
        </p:txBody>
      </p:sp>
    </p:spTree>
    <p:extLst>
      <p:ext uri="{BB962C8B-B14F-4D97-AF65-F5344CB8AC3E}">
        <p14:creationId xmlns:p14="http://schemas.microsoft.com/office/powerpoint/2010/main" val="3361909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Благодарю за внимание!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3741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06F9E77-78F0-46E3-B3F5-F3546922CD76}"/>
              </a:ext>
            </a:extLst>
          </p:cNvPr>
          <p:cNvSpPr txBox="1"/>
          <p:nvPr userDrawn="1"/>
        </p:nvSpPr>
        <p:spPr>
          <a:xfrm>
            <a:off x="8721568" y="6400384"/>
            <a:ext cx="212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u-RU" sz="1200" dirty="0">
              <a:solidFill>
                <a:schemeClr val="bg1"/>
              </a:solidFill>
            </a:endParaRPr>
          </a:p>
        </p:txBody>
      </p:sp>
      <p:sp>
        <p:nvSpPr>
          <p:cNvPr id="8" name="Объект 15">
            <a:extLst>
              <a:ext uri="{FF2B5EF4-FFF2-40B4-BE49-F238E27FC236}">
                <a16:creationId xmlns:a16="http://schemas.microsoft.com/office/drawing/2014/main" id="{AA85533D-A768-4279-9FEA-CAF2E62E68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721569" y="6410709"/>
            <a:ext cx="212119" cy="256415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5pPr marL="1828755" indent="0">
              <a:buNone/>
              <a:defRPr/>
            </a:lvl5pPr>
          </a:lstStyle>
          <a:p>
            <a:pPr lvl="0"/>
            <a:fld id="{DD51BD95-39E1-4BFC-B34D-236788599FCB}" type="slidenum">
              <a:rPr lang="ru-RU" smtClean="0"/>
              <a:pPr lvl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9572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B753521A-2A33-4D8B-9809-3D717415D2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6200" y="1499616"/>
            <a:ext cx="4629150" cy="4461014"/>
          </a:xfrm>
        </p:spPr>
        <p:txBody>
          <a:bodyPr>
            <a:normAutofit/>
          </a:bodyPr>
          <a:lstStyle>
            <a:lvl1pPr marL="228594" indent="-228594">
              <a:buFontTx/>
              <a:buBlip>
                <a:blip r:embed="rId2"/>
              </a:buBlip>
              <a:defRPr sz="1600"/>
            </a:lvl1pPr>
            <a:lvl2pPr marL="685783" indent="-228594">
              <a:buFontTx/>
              <a:buBlip>
                <a:blip r:embed="rId2"/>
              </a:buBlip>
              <a:defRPr sz="1600"/>
            </a:lvl2pPr>
            <a:lvl3pPr marL="1142971" indent="-228594">
              <a:buFontTx/>
              <a:buBlip>
                <a:blip r:embed="rId2"/>
              </a:buBlip>
              <a:defRPr sz="1600"/>
            </a:lvl3pPr>
            <a:lvl4pPr marL="1600160" indent="-228594">
              <a:buFontTx/>
              <a:buBlip>
                <a:blip r:embed="rId2"/>
              </a:buBlip>
              <a:defRPr sz="1600"/>
            </a:lvl4pPr>
            <a:lvl5pPr marL="2057349" indent="-228594">
              <a:buFontTx/>
              <a:buBlip>
                <a:blip r:embed="rId2"/>
              </a:buBlip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AFBD05B-14C9-4A86-B980-C916828B17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8650" y="1499616"/>
            <a:ext cx="2949178" cy="4461014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Объект 15">
            <a:extLst>
              <a:ext uri="{FF2B5EF4-FFF2-40B4-BE49-F238E27FC236}">
                <a16:creationId xmlns:a16="http://schemas.microsoft.com/office/drawing/2014/main" id="{DEB7A124-6645-40A5-9D41-3D66E941686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721568" y="6394554"/>
            <a:ext cx="212119" cy="256415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5pPr marL="1828755" indent="0">
              <a:buNone/>
              <a:defRPr/>
            </a:lvl5pPr>
          </a:lstStyle>
          <a:p>
            <a:pPr lvl="0"/>
            <a:fld id="{8E6E218D-CC68-4CC7-A449-B8934A53BCF1}" type="slidenum">
              <a:rPr lang="ru-RU" smtClean="0"/>
              <a:pPr lvl="0"/>
              <a:t>‹#›</a:t>
            </a:fld>
            <a:endParaRPr lang="ru-RU" dirty="0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45A2B01C-F6FB-4A3B-8AAF-288D4A29C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397" y="399438"/>
            <a:ext cx="7394171" cy="698269"/>
          </a:xfrm>
        </p:spPr>
        <p:txBody>
          <a:bodyPr>
            <a:normAutofit/>
          </a:bodyPr>
          <a:lstStyle>
            <a:lvl1pPr algn="ctr">
              <a:defRPr sz="2000" b="1">
                <a:solidFill>
                  <a:srgbClr val="0F2D50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091194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C38C4EFE-F01F-4357-A606-46F2C7220A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899584" y="0"/>
            <a:ext cx="4244419" cy="68580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D99907-8FD0-4DCB-B874-C785F7A2A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983" y="0"/>
            <a:ext cx="3615769" cy="1114957"/>
          </a:xfrm>
        </p:spPr>
        <p:txBody>
          <a:bodyPr anchor="b">
            <a:normAutofit/>
          </a:bodyPr>
          <a:lstStyle>
            <a:lvl1pPr algn="l">
              <a:defRPr sz="2000" b="1">
                <a:solidFill>
                  <a:srgbClr val="0F2D50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B6618F6-1F29-4614-8F00-20C47947A7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7519" y="1739698"/>
            <a:ext cx="3615770" cy="381158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Объект 15">
            <a:extLst>
              <a:ext uri="{FF2B5EF4-FFF2-40B4-BE49-F238E27FC236}">
                <a16:creationId xmlns:a16="http://schemas.microsoft.com/office/drawing/2014/main" id="{22C5C86E-DCAA-487C-ACC3-ADC95F43D3D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712424" y="6403698"/>
            <a:ext cx="212119" cy="256415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5pPr marL="1828755" indent="0">
              <a:buNone/>
              <a:defRPr/>
            </a:lvl5pPr>
          </a:lstStyle>
          <a:p>
            <a:pPr lvl="0"/>
            <a:fld id="{8E6E218D-CC68-4CC7-A449-B8934A53BCF1}" type="slidenum">
              <a:rPr lang="ru-RU" smtClean="0"/>
              <a:pPr lvl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6213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7B3524-6C12-44DE-83DA-B32012C19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397" y="399438"/>
            <a:ext cx="7394171" cy="698269"/>
          </a:xfrm>
        </p:spPr>
        <p:txBody>
          <a:bodyPr>
            <a:normAutofit/>
          </a:bodyPr>
          <a:lstStyle>
            <a:lvl1pPr algn="ctr">
              <a:defRPr sz="2000" b="1">
                <a:solidFill>
                  <a:srgbClr val="0F2D50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2AE855F-7FDD-4EAC-BEE7-B669F73FAD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 marL="228594" indent="-228594">
              <a:buFontTx/>
              <a:buBlip>
                <a:blip r:embed="rId2"/>
              </a:buBlip>
              <a:defRPr sz="1600"/>
            </a:lvl1pPr>
            <a:lvl2pPr marL="685783" indent="-228594">
              <a:buFontTx/>
              <a:buBlip>
                <a:blip r:embed="rId2"/>
              </a:buBlip>
              <a:defRPr sz="1600"/>
            </a:lvl2pPr>
            <a:lvl3pPr marL="1142971" indent="-228594">
              <a:buFontTx/>
              <a:buBlip>
                <a:blip r:embed="rId2"/>
              </a:buBlip>
              <a:defRPr sz="1600"/>
            </a:lvl3pPr>
            <a:lvl4pPr marL="1600160" indent="-228594">
              <a:buFontTx/>
              <a:buBlip>
                <a:blip r:embed="rId2"/>
              </a:buBlip>
              <a:defRPr sz="1600"/>
            </a:lvl4pPr>
            <a:lvl5pPr marL="2057349" indent="-228594">
              <a:buFontTx/>
              <a:buBlip>
                <a:blip r:embed="rId2"/>
              </a:buBlip>
              <a:defRPr sz="16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E1A092-4E71-43C5-B64F-AE7ED500A624}"/>
              </a:ext>
            </a:extLst>
          </p:cNvPr>
          <p:cNvSpPr txBox="1"/>
          <p:nvPr userDrawn="1"/>
        </p:nvSpPr>
        <p:spPr>
          <a:xfrm>
            <a:off x="8721568" y="6400384"/>
            <a:ext cx="212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u-RU" sz="1200" dirty="0">
              <a:solidFill>
                <a:schemeClr val="bg1"/>
              </a:solidFill>
            </a:endParaRPr>
          </a:p>
        </p:txBody>
      </p:sp>
      <p:sp>
        <p:nvSpPr>
          <p:cNvPr id="10" name="Объект 15">
            <a:extLst>
              <a:ext uri="{FF2B5EF4-FFF2-40B4-BE49-F238E27FC236}">
                <a16:creationId xmlns:a16="http://schemas.microsoft.com/office/drawing/2014/main" id="{48C486F4-F7D4-4E9A-B31B-ADC844327E7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721569" y="6400384"/>
            <a:ext cx="212119" cy="256415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5pPr marL="1828755" indent="0">
              <a:buNone/>
              <a:defRPr/>
            </a:lvl5pPr>
          </a:lstStyle>
          <a:p>
            <a:pPr lvl="0"/>
            <a:fld id="{F0EEB65F-4808-4784-AF9C-712D380CC428}" type="slidenum">
              <a:rPr lang="ru-RU" smtClean="0"/>
              <a:pPr lvl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267457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AD08A1E-C3C0-400F-AE65-B1C6669C8D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6" y="1180407"/>
            <a:ext cx="1971675" cy="5087996"/>
          </a:xfrm>
        </p:spPr>
        <p:txBody>
          <a:bodyPr vert="eaVert"/>
          <a:lstStyle>
            <a:lvl1pPr>
              <a:defRPr b="1">
                <a:solidFill>
                  <a:srgbClr val="0F2D50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1F222B2-C993-4661-B010-9778310F75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2" y="1180412"/>
            <a:ext cx="5800725" cy="5087995"/>
          </a:xfrm>
        </p:spPr>
        <p:txBody>
          <a:bodyPr vert="eaVert">
            <a:normAutofit/>
          </a:bodyPr>
          <a:lstStyle>
            <a:lvl1pPr marL="228594" indent="-228594">
              <a:buFontTx/>
              <a:buBlip>
                <a:blip r:embed="rId2"/>
              </a:buBlip>
              <a:defRPr sz="1600"/>
            </a:lvl1pPr>
            <a:lvl2pPr marL="685783" indent="-228594">
              <a:buFontTx/>
              <a:buBlip>
                <a:blip r:embed="rId2"/>
              </a:buBlip>
              <a:defRPr sz="1600"/>
            </a:lvl2pPr>
            <a:lvl3pPr marL="1142971" indent="-228594">
              <a:buFontTx/>
              <a:buBlip>
                <a:blip r:embed="rId2"/>
              </a:buBlip>
              <a:defRPr sz="1600"/>
            </a:lvl3pPr>
            <a:lvl4pPr marL="1600160" indent="-228594">
              <a:buFontTx/>
              <a:buBlip>
                <a:blip r:embed="rId2"/>
              </a:buBlip>
              <a:defRPr sz="1600"/>
            </a:lvl4pPr>
            <a:lvl5pPr marL="2057349" indent="-228594">
              <a:buFontTx/>
              <a:buBlip>
                <a:blip r:embed="rId2"/>
              </a:buBlip>
              <a:defRPr sz="16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9" name="Объект 15">
            <a:extLst>
              <a:ext uri="{FF2B5EF4-FFF2-40B4-BE49-F238E27FC236}">
                <a16:creationId xmlns:a16="http://schemas.microsoft.com/office/drawing/2014/main" id="{B7E42F2C-C160-496B-8EB9-81ABA6A403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721569" y="6410709"/>
            <a:ext cx="212119" cy="256415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5pPr marL="1828755" indent="0">
              <a:buNone/>
              <a:defRPr/>
            </a:lvl5pPr>
          </a:lstStyle>
          <a:p>
            <a:pPr lvl="0"/>
            <a:fld id="{4D2FEDFB-663D-4766-8C44-2D43E6539080}" type="slidenum">
              <a:rPr lang="ru-RU" smtClean="0"/>
              <a:pPr lvl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17963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154F8B-AE4A-4584-BD2A-D41A4DDC1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038" y="383124"/>
            <a:ext cx="7350530" cy="723842"/>
          </a:xfrm>
        </p:spPr>
        <p:txBody>
          <a:bodyPr>
            <a:normAutofit/>
          </a:bodyPr>
          <a:lstStyle>
            <a:lvl1pPr algn="ctr">
              <a:defRPr sz="2000" b="1"/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1868592-B2B3-4FB9-A02F-FDED0EE0B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228594" indent="-228594">
              <a:buFontTx/>
              <a:buBlip>
                <a:blip r:embed="rId3"/>
              </a:buBlip>
              <a:defRPr sz="1600"/>
            </a:lvl1pPr>
            <a:lvl2pPr marL="685783" indent="-228594">
              <a:buFontTx/>
              <a:buBlip>
                <a:blip r:embed="rId3"/>
              </a:buBlip>
              <a:defRPr sz="1600"/>
            </a:lvl2pPr>
            <a:lvl3pPr marL="1142971" indent="-228594">
              <a:buFontTx/>
              <a:buBlip>
                <a:blip r:embed="rId3"/>
              </a:buBlip>
              <a:defRPr sz="1600"/>
            </a:lvl3pPr>
            <a:lvl4pPr marL="1600160" indent="-228594">
              <a:buFontTx/>
              <a:buBlip>
                <a:blip r:embed="rId3"/>
              </a:buBlip>
              <a:defRPr sz="1600"/>
            </a:lvl4pPr>
            <a:lvl5pPr marL="2057349" indent="-228594">
              <a:buFontTx/>
              <a:buBlip>
                <a:blip r:embed="rId3"/>
              </a:buBlip>
              <a:defRPr sz="16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19" name="Объект 15">
            <a:extLst>
              <a:ext uri="{FF2B5EF4-FFF2-40B4-BE49-F238E27FC236}">
                <a16:creationId xmlns:a16="http://schemas.microsoft.com/office/drawing/2014/main" id="{B663B764-3D6D-4BB6-B31A-B2D601808C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721569" y="6410709"/>
            <a:ext cx="212119" cy="256415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5pPr marL="1828755" indent="0">
              <a:buNone/>
              <a:defRPr/>
            </a:lvl5pPr>
          </a:lstStyle>
          <a:p>
            <a:pPr lvl="0"/>
            <a:fld id="{F0DE9851-A528-4D1B-93D7-C8701D62EAFE}" type="slidenum">
              <a:rPr lang="ru-RU" smtClean="0"/>
              <a:pPr lvl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75873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ECC8E8-9821-41D0-BCCE-4853B082F8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9" y="1677976"/>
            <a:ext cx="3874959" cy="2541097"/>
          </a:xfrm>
        </p:spPr>
        <p:txBody>
          <a:bodyPr anchor="b">
            <a:normAutofit/>
          </a:bodyPr>
          <a:lstStyle>
            <a:lvl1pPr algn="l">
              <a:defRPr sz="2800" b="1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EB178AC-9C34-4AFB-A290-FD1FDE705A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9" y="4219073"/>
            <a:ext cx="3874959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0F2D50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514110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D47D13-7135-44BA-BAB5-E6483BD7C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631" y="400673"/>
            <a:ext cx="7387937" cy="698270"/>
          </a:xfrm>
        </p:spPr>
        <p:txBody>
          <a:bodyPr>
            <a:normAutofit/>
          </a:bodyPr>
          <a:lstStyle>
            <a:lvl1pPr algn="ctr">
              <a:defRPr sz="2000" b="1">
                <a:solidFill>
                  <a:srgbClr val="0F2D50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90007FE-D229-422A-89A3-F3CA807D83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>
            <a:normAutofit/>
          </a:bodyPr>
          <a:lstStyle>
            <a:lvl1pPr marL="228594" indent="-228594">
              <a:buFontTx/>
              <a:buBlip>
                <a:blip r:embed="rId2"/>
              </a:buBlip>
              <a:defRPr sz="1600"/>
            </a:lvl1pPr>
            <a:lvl2pPr marL="685783" indent="-228594">
              <a:buFontTx/>
              <a:buBlip>
                <a:blip r:embed="rId2"/>
              </a:buBlip>
              <a:defRPr sz="1600"/>
            </a:lvl2pPr>
            <a:lvl3pPr marL="1142971" indent="-228594">
              <a:buFontTx/>
              <a:buBlip>
                <a:blip r:embed="rId2"/>
              </a:buBlip>
              <a:defRPr sz="1600"/>
            </a:lvl3pPr>
            <a:lvl4pPr marL="1600160" indent="-228594">
              <a:buFontTx/>
              <a:buBlip>
                <a:blip r:embed="rId2"/>
              </a:buBlip>
              <a:defRPr sz="1600"/>
            </a:lvl4pPr>
            <a:lvl5pPr marL="2057349" indent="-228594">
              <a:buFontTx/>
              <a:buBlip>
                <a:blip r:embed="rId2"/>
              </a:buBlip>
              <a:defRPr sz="16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4CD1BA2-E80C-40FC-A3F8-0F36C174F6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>
            <a:normAutofit/>
          </a:bodyPr>
          <a:lstStyle>
            <a:lvl1pPr marL="228594" indent="-228594">
              <a:buFontTx/>
              <a:buBlip>
                <a:blip r:embed="rId2"/>
              </a:buBlip>
              <a:defRPr sz="1600"/>
            </a:lvl1pPr>
            <a:lvl2pPr marL="685783" indent="-228594">
              <a:buFontTx/>
              <a:buBlip>
                <a:blip r:embed="rId2"/>
              </a:buBlip>
              <a:defRPr sz="1600"/>
            </a:lvl2pPr>
            <a:lvl3pPr marL="1142971" indent="-228594">
              <a:buFontTx/>
              <a:buBlip>
                <a:blip r:embed="rId2"/>
              </a:buBlip>
              <a:defRPr sz="1600"/>
            </a:lvl3pPr>
            <a:lvl4pPr marL="1600160" indent="-228594">
              <a:buFontTx/>
              <a:buBlip>
                <a:blip r:embed="rId2"/>
              </a:buBlip>
              <a:defRPr sz="1600"/>
            </a:lvl4pPr>
            <a:lvl5pPr marL="2057349" indent="-228594">
              <a:buFontTx/>
              <a:buBlip>
                <a:blip r:embed="rId2"/>
              </a:buBlip>
              <a:defRPr sz="16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2522EB-AF46-4198-A86F-5D8CC72CB59A}"/>
              </a:ext>
            </a:extLst>
          </p:cNvPr>
          <p:cNvSpPr txBox="1"/>
          <p:nvPr userDrawn="1"/>
        </p:nvSpPr>
        <p:spPr>
          <a:xfrm>
            <a:off x="8721568" y="6400384"/>
            <a:ext cx="212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u-RU" sz="1200" dirty="0">
              <a:solidFill>
                <a:schemeClr val="bg1"/>
              </a:solidFill>
            </a:endParaRPr>
          </a:p>
        </p:txBody>
      </p:sp>
      <p:sp>
        <p:nvSpPr>
          <p:cNvPr id="10" name="Объект 15">
            <a:extLst>
              <a:ext uri="{FF2B5EF4-FFF2-40B4-BE49-F238E27FC236}">
                <a16:creationId xmlns:a16="http://schemas.microsoft.com/office/drawing/2014/main" id="{4F99481E-10B9-44D6-B315-CF72053A83A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721569" y="6410709"/>
            <a:ext cx="212119" cy="256415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5pPr marL="1828755" indent="0">
              <a:buNone/>
              <a:defRPr/>
            </a:lvl5pPr>
          </a:lstStyle>
          <a:p>
            <a:pPr lvl="0"/>
            <a:fld id="{F0DE9851-A528-4D1B-93D7-C8701D62EAFE}" type="slidenum">
              <a:rPr lang="ru-RU" smtClean="0"/>
              <a:pPr lvl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57261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4AF582-D3B8-4757-826D-7EDC32087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631" y="384041"/>
            <a:ext cx="7387937" cy="714896"/>
          </a:xfrm>
        </p:spPr>
        <p:txBody>
          <a:bodyPr>
            <a:normAutofit/>
          </a:bodyPr>
          <a:lstStyle>
            <a:lvl1pPr algn="ctr">
              <a:defRPr sz="2000" b="1">
                <a:solidFill>
                  <a:srgbClr val="0F2D50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9C50284-0B70-4FF5-9D20-29F78D4A1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CD34717-760A-4309-94AC-64A6E8DA4A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>
            <a:normAutofit/>
          </a:bodyPr>
          <a:lstStyle>
            <a:lvl1pPr marL="228594" indent="-228594">
              <a:buFontTx/>
              <a:buBlip>
                <a:blip r:embed="rId2"/>
              </a:buBlip>
              <a:defRPr sz="1600"/>
            </a:lvl1pPr>
            <a:lvl2pPr marL="685783" indent="-228594">
              <a:buFontTx/>
              <a:buBlip>
                <a:blip r:embed="rId2"/>
              </a:buBlip>
              <a:defRPr sz="1600"/>
            </a:lvl2pPr>
            <a:lvl3pPr marL="1142971" indent="-228594">
              <a:buFontTx/>
              <a:buBlip>
                <a:blip r:embed="rId2"/>
              </a:buBlip>
              <a:defRPr sz="1600"/>
            </a:lvl3pPr>
            <a:lvl4pPr marL="1600160" indent="-228594">
              <a:buFontTx/>
              <a:buBlip>
                <a:blip r:embed="rId2"/>
              </a:buBlip>
              <a:defRPr sz="1600"/>
            </a:lvl4pPr>
            <a:lvl5pPr marL="2057349" indent="-228594">
              <a:buFontTx/>
              <a:buBlip>
                <a:blip r:embed="rId2"/>
              </a:buBlip>
              <a:defRPr sz="16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EE8D619-99E3-40AC-A47D-774EF6A3DE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2" y="1681163"/>
            <a:ext cx="38873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57B0C1A-A856-4446-93F7-00A9721F3A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2" y="2505075"/>
            <a:ext cx="3887391" cy="3684588"/>
          </a:xfrm>
        </p:spPr>
        <p:txBody>
          <a:bodyPr>
            <a:normAutofit/>
          </a:bodyPr>
          <a:lstStyle>
            <a:lvl1pPr marL="228594" indent="-228594">
              <a:buFontTx/>
              <a:buBlip>
                <a:blip r:embed="rId2"/>
              </a:buBlip>
              <a:defRPr sz="1600"/>
            </a:lvl1pPr>
            <a:lvl2pPr marL="685783" indent="-228594">
              <a:buFontTx/>
              <a:buBlip>
                <a:blip r:embed="rId2"/>
              </a:buBlip>
              <a:defRPr sz="1600"/>
            </a:lvl2pPr>
            <a:lvl3pPr marL="1142971" indent="-228594">
              <a:buFontTx/>
              <a:buBlip>
                <a:blip r:embed="rId2"/>
              </a:buBlip>
              <a:defRPr sz="1600"/>
            </a:lvl3pPr>
            <a:lvl4pPr marL="1600160" indent="-228594">
              <a:buFontTx/>
              <a:buBlip>
                <a:blip r:embed="rId2"/>
              </a:buBlip>
              <a:defRPr sz="1600"/>
            </a:lvl4pPr>
            <a:lvl5pPr marL="2057349" indent="-228594">
              <a:buFontTx/>
              <a:buBlip>
                <a:blip r:embed="rId2"/>
              </a:buBlip>
              <a:defRPr sz="16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464A14-0FDB-486C-B714-EE67A867B08C}"/>
              </a:ext>
            </a:extLst>
          </p:cNvPr>
          <p:cNvSpPr txBox="1"/>
          <p:nvPr userDrawn="1"/>
        </p:nvSpPr>
        <p:spPr>
          <a:xfrm>
            <a:off x="8721568" y="6400384"/>
            <a:ext cx="212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u-RU" sz="1200" dirty="0">
              <a:solidFill>
                <a:schemeClr val="bg1"/>
              </a:solidFill>
            </a:endParaRPr>
          </a:p>
        </p:txBody>
      </p:sp>
      <p:sp>
        <p:nvSpPr>
          <p:cNvPr id="12" name="Объект 15">
            <a:extLst>
              <a:ext uri="{FF2B5EF4-FFF2-40B4-BE49-F238E27FC236}">
                <a16:creationId xmlns:a16="http://schemas.microsoft.com/office/drawing/2014/main" id="{FCB3C866-1147-4FD1-A451-489BC59D06F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721569" y="6410709"/>
            <a:ext cx="212119" cy="256415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5pPr marL="1828755" indent="0">
              <a:buNone/>
              <a:defRPr/>
            </a:lvl5pPr>
          </a:lstStyle>
          <a:p>
            <a:pPr lvl="0"/>
            <a:fld id="{463362A3-69D1-4D45-84F1-AD89012AE979}" type="slidenum">
              <a:rPr lang="ru-RU" smtClean="0"/>
              <a:pPr lvl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59454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600A57-6B5E-4D57-81A9-7A6C7B74C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102" y="418135"/>
            <a:ext cx="7375466" cy="689957"/>
          </a:xfrm>
        </p:spPr>
        <p:txBody>
          <a:bodyPr>
            <a:normAutofit/>
          </a:bodyPr>
          <a:lstStyle>
            <a:lvl1pPr algn="ct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6E0672-7DF8-4C4F-87CB-14D9B8D053AB}"/>
              </a:ext>
            </a:extLst>
          </p:cNvPr>
          <p:cNvSpPr txBox="1"/>
          <p:nvPr userDrawn="1"/>
        </p:nvSpPr>
        <p:spPr>
          <a:xfrm>
            <a:off x="8721568" y="6400384"/>
            <a:ext cx="212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u-RU" sz="1200" dirty="0">
              <a:solidFill>
                <a:schemeClr val="bg1"/>
              </a:solidFill>
            </a:endParaRPr>
          </a:p>
        </p:txBody>
      </p:sp>
      <p:sp>
        <p:nvSpPr>
          <p:cNvPr id="8" name="Объект 15">
            <a:extLst>
              <a:ext uri="{FF2B5EF4-FFF2-40B4-BE49-F238E27FC236}">
                <a16:creationId xmlns:a16="http://schemas.microsoft.com/office/drawing/2014/main" id="{5C95B81F-1D6D-4356-A6EA-2933EF05A78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721569" y="6410709"/>
            <a:ext cx="212119" cy="256415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5pPr marL="1828755" indent="0">
              <a:buNone/>
              <a:defRPr/>
            </a:lvl5pPr>
          </a:lstStyle>
          <a:p>
            <a:pPr lvl="0"/>
            <a:fld id="{689B53FD-FA26-4C93-83E8-ED6CCBC7B4D8}" type="slidenum">
              <a:rPr lang="ru-RU" smtClean="0"/>
              <a:pPr lvl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92934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Маркированный спис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600A57-6B5E-4D57-81A9-7A6C7B74C4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6102" y="418135"/>
            <a:ext cx="7375466" cy="689957"/>
          </a:xfrm>
        </p:spPr>
        <p:txBody>
          <a:bodyPr>
            <a:normAutofit/>
          </a:bodyPr>
          <a:lstStyle>
            <a:lvl1pPr algn="ct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ru-RU" dirty="0"/>
              <a:t>Заголовок слайда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6E0672-7DF8-4C4F-87CB-14D9B8D053AB}"/>
              </a:ext>
            </a:extLst>
          </p:cNvPr>
          <p:cNvSpPr txBox="1"/>
          <p:nvPr userDrawn="1"/>
        </p:nvSpPr>
        <p:spPr>
          <a:xfrm>
            <a:off x="8721568" y="6400384"/>
            <a:ext cx="212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u-RU" sz="1200" dirty="0">
              <a:solidFill>
                <a:schemeClr val="bg1"/>
              </a:solidFill>
            </a:endParaRPr>
          </a:p>
        </p:txBody>
      </p:sp>
      <p:sp>
        <p:nvSpPr>
          <p:cNvPr id="8" name="Объект 15">
            <a:extLst>
              <a:ext uri="{FF2B5EF4-FFF2-40B4-BE49-F238E27FC236}">
                <a16:creationId xmlns:a16="http://schemas.microsoft.com/office/drawing/2014/main" id="{5C95B81F-1D6D-4356-A6EA-2933EF05A78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721569" y="6410709"/>
            <a:ext cx="212119" cy="256415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5pPr marL="1828755" indent="0">
              <a:buNone/>
              <a:defRPr/>
            </a:lvl5pPr>
          </a:lstStyle>
          <a:p>
            <a:pPr lvl="0"/>
            <a:fld id="{58385115-7DC6-463B-B006-A1378F66635E}" type="slidenum">
              <a:rPr lang="ru-RU" smtClean="0"/>
              <a:pPr lvl="0"/>
              <a:t>‹#›</a:t>
            </a:fld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416FC2F-6BD7-4D50-9C34-3A8A5CBF381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1031" y="1729103"/>
            <a:ext cx="7881938" cy="445293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ru-RU" dirty="0"/>
              <a:t>Маркированный список</a:t>
            </a:r>
          </a:p>
        </p:txBody>
      </p:sp>
    </p:spTree>
    <p:extLst>
      <p:ext uri="{BB962C8B-B14F-4D97-AF65-F5344CB8AC3E}">
        <p14:creationId xmlns:p14="http://schemas.microsoft.com/office/powerpoint/2010/main" val="4183766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сновно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600A57-6B5E-4D57-81A9-7A6C7B74C4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6102" y="418135"/>
            <a:ext cx="7375466" cy="689957"/>
          </a:xfrm>
        </p:spPr>
        <p:txBody>
          <a:bodyPr>
            <a:normAutofit/>
          </a:bodyPr>
          <a:lstStyle>
            <a:lvl1pPr algn="ct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ru-RU" dirty="0"/>
              <a:t>Заголовок слайда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6E0672-7DF8-4C4F-87CB-14D9B8D053AB}"/>
              </a:ext>
            </a:extLst>
          </p:cNvPr>
          <p:cNvSpPr txBox="1"/>
          <p:nvPr userDrawn="1"/>
        </p:nvSpPr>
        <p:spPr>
          <a:xfrm>
            <a:off x="8721568" y="6400384"/>
            <a:ext cx="212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u-RU" sz="1200" dirty="0">
              <a:solidFill>
                <a:schemeClr val="bg1"/>
              </a:solidFill>
            </a:endParaRPr>
          </a:p>
        </p:txBody>
      </p:sp>
      <p:sp>
        <p:nvSpPr>
          <p:cNvPr id="8" name="Объект 15">
            <a:extLst>
              <a:ext uri="{FF2B5EF4-FFF2-40B4-BE49-F238E27FC236}">
                <a16:creationId xmlns:a16="http://schemas.microsoft.com/office/drawing/2014/main" id="{5C95B81F-1D6D-4356-A6EA-2933EF05A78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721569" y="6410709"/>
            <a:ext cx="212119" cy="256415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5pPr marL="1828755" indent="0">
              <a:buNone/>
              <a:defRPr/>
            </a:lvl5pPr>
          </a:lstStyle>
          <a:p>
            <a:pPr lvl="0"/>
            <a:fld id="{689B53FD-FA26-4C93-83E8-ED6CCBC7B4D8}" type="slidenum">
              <a:rPr lang="ru-RU" smtClean="0"/>
              <a:pPr lvl="0"/>
              <a:t>‹#›</a:t>
            </a:fld>
            <a:endParaRPr lang="ru-RU" dirty="0"/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D7E97AFA-3DB6-4965-859D-656D8DE18B1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1738150"/>
            <a:ext cx="7886700" cy="4461482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/>
            </a:lvl1pPr>
            <a:lvl2pPr marL="457189" indent="0">
              <a:buFontTx/>
              <a:buNone/>
              <a:defRPr sz="1600"/>
            </a:lvl2pPr>
            <a:lvl3pPr marL="914377" indent="0">
              <a:buFontTx/>
              <a:buNone/>
              <a:defRPr sz="1600"/>
            </a:lvl3pPr>
            <a:lvl4pPr marL="1371566" indent="0">
              <a:buFontTx/>
              <a:buNone/>
              <a:defRPr sz="1600"/>
            </a:lvl4pPr>
            <a:lvl5pPr marL="1828755" indent="0">
              <a:buFontTx/>
              <a:buNone/>
              <a:defRPr sz="1600"/>
            </a:lvl5pPr>
          </a:lstStyle>
          <a:p>
            <a:pPr lvl="0"/>
            <a:r>
              <a:rPr lang="ru-RU" dirty="0"/>
              <a:t>Основной текст</a:t>
            </a:r>
          </a:p>
        </p:txBody>
      </p:sp>
    </p:spTree>
    <p:extLst>
      <p:ext uri="{BB962C8B-B14F-4D97-AF65-F5344CB8AC3E}">
        <p14:creationId xmlns:p14="http://schemas.microsoft.com/office/powerpoint/2010/main" val="1283983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ект решения Ученого сове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600A57-6B5E-4D57-81A9-7A6C7B74C4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6102" y="418135"/>
            <a:ext cx="7375466" cy="689957"/>
          </a:xfrm>
        </p:spPr>
        <p:txBody>
          <a:bodyPr>
            <a:normAutofit/>
          </a:bodyPr>
          <a:lstStyle>
            <a:lvl1pPr algn="ct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ru-RU" dirty="0"/>
              <a:t>Проект решения Ученого совета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6E0672-7DF8-4C4F-87CB-14D9B8D053AB}"/>
              </a:ext>
            </a:extLst>
          </p:cNvPr>
          <p:cNvSpPr txBox="1"/>
          <p:nvPr userDrawn="1"/>
        </p:nvSpPr>
        <p:spPr>
          <a:xfrm>
            <a:off x="8721568" y="6400384"/>
            <a:ext cx="212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u-RU" sz="1200" dirty="0">
              <a:solidFill>
                <a:schemeClr val="bg1"/>
              </a:solidFill>
            </a:endParaRPr>
          </a:p>
        </p:txBody>
      </p:sp>
      <p:sp>
        <p:nvSpPr>
          <p:cNvPr id="8" name="Объект 15">
            <a:extLst>
              <a:ext uri="{FF2B5EF4-FFF2-40B4-BE49-F238E27FC236}">
                <a16:creationId xmlns:a16="http://schemas.microsoft.com/office/drawing/2014/main" id="{5C95B81F-1D6D-4356-A6EA-2933EF05A78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721569" y="6410709"/>
            <a:ext cx="212119" cy="256415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457189" indent="0">
              <a:buNone/>
              <a:defRPr/>
            </a:lvl2pPr>
            <a:lvl3pPr marL="914377" indent="0">
              <a:buNone/>
              <a:defRPr/>
            </a:lvl3pPr>
            <a:lvl5pPr marL="1828755" indent="0">
              <a:buNone/>
              <a:defRPr/>
            </a:lvl5pPr>
          </a:lstStyle>
          <a:p>
            <a:pPr lvl="0"/>
            <a:fld id="{D236AAFF-C010-4E87-AF73-26AB5ACA8908}" type="slidenum">
              <a:rPr lang="ru-RU" smtClean="0"/>
              <a:pPr lvl="0"/>
              <a:t>‹#›</a:t>
            </a:fld>
            <a:fld id="{689B53FD-FA26-4C93-83E8-ED6CCBC7B4D8}" type="slidenum">
              <a:rPr lang="ru-RU" smtClean="0"/>
              <a:pPr lvl="0"/>
              <a:t>‹#›</a:t>
            </a:fld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B055EF0-E5A6-4040-8661-95BC60E9123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1728216"/>
            <a:ext cx="7886700" cy="4462272"/>
          </a:xfrm>
        </p:spPr>
        <p:txBody>
          <a:bodyPr>
            <a:normAutofit/>
          </a:bodyPr>
          <a:lstStyle>
            <a:lvl1pPr marL="342900" indent="-342900">
              <a:buFont typeface="+mj-lt"/>
              <a:buAutoNum type="arabicPeriod"/>
              <a:defRPr sz="1600"/>
            </a:lvl1pPr>
            <a:lvl2pPr marL="800089" indent="-342900">
              <a:buFont typeface="+mj-lt"/>
              <a:buAutoNum type="arabicPeriod"/>
              <a:defRPr sz="1600"/>
            </a:lvl2pPr>
            <a:lvl3pPr marL="1257277" indent="-342900">
              <a:buFont typeface="+mj-lt"/>
              <a:buAutoNum type="arabicPeriod"/>
              <a:defRPr sz="1600"/>
            </a:lvl3pPr>
            <a:lvl4pPr marL="1714466" indent="-342900">
              <a:buFont typeface="+mj-lt"/>
              <a:buAutoNum type="arabicPeriod"/>
              <a:defRPr sz="1600"/>
            </a:lvl4pPr>
            <a:lvl5pPr marL="2171655" indent="-342900">
              <a:buFont typeface="+mj-lt"/>
              <a:buAutoNum type="arabicPeriod"/>
              <a:defRPr sz="1600"/>
            </a:lvl5pPr>
          </a:lstStyle>
          <a:p>
            <a:pPr lvl="0"/>
            <a:r>
              <a:rPr lang="ru-RU" dirty="0"/>
              <a:t>Нумерованный список</a:t>
            </a:r>
          </a:p>
        </p:txBody>
      </p:sp>
    </p:spTree>
    <p:extLst>
      <p:ext uri="{BB962C8B-B14F-4D97-AF65-F5344CB8AC3E}">
        <p14:creationId xmlns:p14="http://schemas.microsoft.com/office/powerpoint/2010/main" val="2601369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BB5CEA-45F2-4EC8-A3F2-C4F6EA05D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038" y="383408"/>
            <a:ext cx="7350530" cy="7238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4EBDA82-E733-4740-9CA4-6CC1B723B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C1F912-1732-4379-A72E-115BCC3F5F2A}"/>
              </a:ext>
            </a:extLst>
          </p:cNvPr>
          <p:cNvSpPr txBox="1"/>
          <p:nvPr/>
        </p:nvSpPr>
        <p:spPr>
          <a:xfrm>
            <a:off x="8721568" y="6400384"/>
            <a:ext cx="212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ru-RU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526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64" r:id="rId7"/>
    <p:sldLayoutId id="2147483666" r:id="rId8"/>
    <p:sldLayoutId id="2147483665" r:id="rId9"/>
    <p:sldLayoutId id="2147483663" r:id="rId10"/>
    <p:sldLayoutId id="2147483661" r:id="rId11"/>
    <p:sldLayoutId id="2147483656" r:id="rId12"/>
    <p:sldLayoutId id="2147483657" r:id="rId13"/>
    <p:sldLayoutId id="2147483658" r:id="rId14"/>
    <p:sldLayoutId id="2147483659" r:id="rId15"/>
  </p:sldLayoutIdLst>
  <p:hf hdr="0" ftr="0" dt="0"/>
  <p:txStyles>
    <p:titleStyle>
      <a:lvl1pPr algn="ctr" defTabSz="914377" rtl="0" eaLnBrk="1" latinLnBrk="0" hangingPunct="1">
        <a:lnSpc>
          <a:spcPct val="90000"/>
        </a:lnSpc>
        <a:spcBef>
          <a:spcPct val="0"/>
        </a:spcBef>
        <a:buNone/>
        <a:defRPr sz="2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Tx/>
        <a:buBlip>
          <a:blip r:embed="rId18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Tx/>
        <a:buBlip>
          <a:blip r:embed="rId18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Tx/>
        <a:buBlip>
          <a:blip r:embed="rId18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Tx/>
        <a:buBlip>
          <a:blip r:embed="rId18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Tx/>
        <a:buBlip>
          <a:blip r:embed="rId18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hyperlink" Target="&#1055;&#1077;&#1088;&#1077;&#1095;&#1077;&#1085;&#1100;%20&#1085;&#1072;&#1087;&#1088;&#1072;&#1074;&#1083;&#1077;&#1085;&#1080;&#1081;%20&#1087;&#1086;&#1076;&#1075;&#1086;&#1090;&#1086;&#1074;&#1082;&#1080;.docx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B904D1-E470-479F-881C-13D9C57DE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2705" y="5135743"/>
            <a:ext cx="7238586" cy="609600"/>
          </a:xfrm>
        </p:spPr>
        <p:txBody>
          <a:bodyPr>
            <a:normAutofit fontScale="90000"/>
          </a:bodyPr>
          <a:lstStyle/>
          <a:p>
            <a:r>
              <a:rPr lang="ru-RU" sz="2700" dirty="0"/>
              <a:t>Команда</a:t>
            </a:r>
            <a:r>
              <a:rPr lang="en-US" sz="2700" dirty="0"/>
              <a:t> “</a:t>
            </a:r>
            <a:r>
              <a:rPr lang="ru-RU" sz="2700" dirty="0"/>
              <a:t>ФУЛЛ ХАУС</a:t>
            </a:r>
            <a:r>
              <a:rPr lang="en-US" sz="2700" dirty="0"/>
              <a:t>”</a:t>
            </a:r>
            <a:br>
              <a:rPr lang="ru-RU" sz="2700" dirty="0"/>
            </a:br>
            <a:r>
              <a:rPr lang="ru-RU" sz="2700" dirty="0">
                <a:effectLst/>
                <a:ea typeface="Arial" panose="020B0604020202020204" pitchFamily="34" charset="0"/>
              </a:rPr>
              <a:t>Игра "Угадай число" с уровнями сложности и таблицей рекордов</a:t>
            </a:r>
            <a:br>
              <a:rPr lang="ru-RU" sz="1800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r>
              <a:rPr lang="ru-RU" sz="2400" dirty="0"/>
              <a:t> 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6ADD1FF8-4C1A-4CC3-9705-D8BF8BDF3F00}"/>
              </a:ext>
            </a:extLst>
          </p:cNvPr>
          <p:cNvCxnSpPr>
            <a:cxnSpLocks/>
          </p:cNvCxnSpPr>
          <p:nvPr/>
        </p:nvCxnSpPr>
        <p:spPr>
          <a:xfrm flipV="1">
            <a:off x="533814" y="5440543"/>
            <a:ext cx="8076369" cy="1"/>
          </a:xfrm>
          <a:prstGeom prst="line">
            <a:avLst/>
          </a:prstGeom>
          <a:ln w="63500">
            <a:solidFill>
              <a:srgbClr val="007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Прямоугольник 3"/>
          <p:cNvSpPr/>
          <p:nvPr/>
        </p:nvSpPr>
        <p:spPr>
          <a:xfrm>
            <a:off x="1755319" y="5625842"/>
            <a:ext cx="587012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/>
              <a:t>БИЗ-Б-О-Д-2025-1</a:t>
            </a:r>
          </a:p>
          <a:p>
            <a:pPr algn="ctr"/>
            <a:r>
              <a:rPr lang="ru-RU" dirty="0"/>
              <a:t>Шаблеева София, </a:t>
            </a:r>
            <a:r>
              <a:rPr lang="ru-RU" dirty="0" err="1"/>
              <a:t>Панаитов</a:t>
            </a:r>
            <a:r>
              <a:rPr lang="ru-RU" dirty="0"/>
              <a:t> Николай, </a:t>
            </a:r>
            <a:r>
              <a:rPr lang="ru-RU" dirty="0" err="1"/>
              <a:t>Швалёва</a:t>
            </a:r>
            <a:r>
              <a:rPr lang="ru-RU" dirty="0"/>
              <a:t> Алёна, Леонтьева Татьяна, Алтунин Владислав, </a:t>
            </a:r>
            <a:r>
              <a:rPr lang="ru-RU" dirty="0" err="1"/>
              <a:t>Верстов</a:t>
            </a:r>
            <a:r>
              <a:rPr lang="ru-RU" dirty="0"/>
              <a:t> Максим</a:t>
            </a:r>
          </a:p>
        </p:txBody>
      </p:sp>
    </p:spTree>
    <p:extLst>
      <p:ext uri="{BB962C8B-B14F-4D97-AF65-F5344CB8AC3E}">
        <p14:creationId xmlns:p14="http://schemas.microsoft.com/office/powerpoint/2010/main" val="17403665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207200-6D1C-4CE6-9434-BFA193220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2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Показ фрагмента </a:t>
            </a:r>
            <a:r>
              <a:rPr lang="ru-RU" sz="2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видеовизитки</a:t>
            </a:r>
            <a:endParaRPr lang="ru-RU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28DEBD-125D-4BD9-B3A5-6A1C9CE66B4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55000" lnSpcReduction="20000"/>
          </a:bodyPr>
          <a:lstStyle/>
          <a:p>
            <a:fld id="{9F9F5293-8EC4-4E33-8F5C-6B03F8FA98C6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CFDC2D0-0BF5-4701-8B3F-7049101CC3A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50" y="1371599"/>
            <a:ext cx="7886700" cy="5195455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	</a:t>
            </a:r>
          </a:p>
        </p:txBody>
      </p:sp>
      <p:pic>
        <p:nvPicPr>
          <p:cNvPr id="5" name="Sora2_struktura_video_vstuplenie_30_sek_nazvanie_komandy_fu">
            <a:hlinkClick r:id="" action="ppaction://media"/>
            <a:extLst>
              <a:ext uri="{FF2B5EF4-FFF2-40B4-BE49-F238E27FC236}">
                <a16:creationId xmlns:a16="http://schemas.microsoft.com/office/drawing/2014/main" id="{A8FE63F9-855D-79A5-82A4-AA413489C8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9036" y="1541164"/>
            <a:ext cx="8066314" cy="4436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67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5"/>
          <p:cNvSpPr>
            <a:spLocks noGrp="1"/>
          </p:cNvSpPr>
          <p:nvPr>
            <p:ph type="body" idx="1"/>
          </p:nvPr>
        </p:nvSpPr>
        <p:spPr>
          <a:xfrm>
            <a:off x="2403566" y="3886565"/>
            <a:ext cx="1859755" cy="702852"/>
          </a:xfrm>
        </p:spPr>
        <p:txBody>
          <a:bodyPr>
            <a:normAutofit/>
          </a:bodyPr>
          <a:lstStyle/>
          <a:p>
            <a:pPr algn="ctr"/>
            <a:endParaRPr lang="ru-RU" sz="2800" dirty="0">
              <a:hlinkClick r:id="rId2" action="ppaction://hlinkfile"/>
            </a:endParaRPr>
          </a:p>
        </p:txBody>
      </p:sp>
      <p:pic>
        <p:nvPicPr>
          <p:cNvPr id="14338" name="Picture 2" descr="Открытка &quot;Спасибо за внимание - синий фон с золотыми узорами&quot;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5461" y="1332411"/>
            <a:ext cx="4223658" cy="397981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207200-6D1C-4CE6-9434-BFA193220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2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Цели и задачи проекта</a:t>
            </a:r>
            <a:endParaRPr lang="ru-RU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28DEBD-125D-4BD9-B3A5-6A1C9CE66B4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fld id="{9F9F5293-8EC4-4E33-8F5C-6B03F8FA98C6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CFDC2D0-0BF5-4701-8B3F-7049101CC3A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50" y="1371599"/>
            <a:ext cx="7886700" cy="5195455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	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1BC6A1-F933-D3D4-BD97-6C6B3B55AEE7}"/>
              </a:ext>
            </a:extLst>
          </p:cNvPr>
          <p:cNvSpPr txBox="1"/>
          <p:nvPr/>
        </p:nvSpPr>
        <p:spPr>
          <a:xfrm>
            <a:off x="0" y="1603366"/>
            <a:ext cx="9144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ru-RU" b="1" i="0" dirty="0">
                <a:effectLst/>
                <a:latin typeface="quote-cjk-patch"/>
              </a:rPr>
              <a:t>Обучающая</a:t>
            </a:r>
            <a:endParaRPr lang="ru-RU" b="0" i="0" dirty="0">
              <a:effectLst/>
              <a:latin typeface="quote-cjk-patch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effectLst/>
                <a:latin typeface="quote-cjk-patch"/>
              </a:rPr>
              <a:t>Познакомиться с работой с файлами для сохранения данных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effectLst/>
                <a:latin typeface="quote-cjk-patch"/>
              </a:rPr>
              <a:t>Получить опыт разработки законченного приложения</a:t>
            </a:r>
          </a:p>
          <a:p>
            <a:pPr algn="l">
              <a:buFont typeface="+mj-lt"/>
              <a:buAutoNum type="arabicPeriod"/>
            </a:pPr>
            <a:r>
              <a:rPr lang="ru-RU" b="1" i="0" dirty="0">
                <a:effectLst/>
                <a:latin typeface="quote-cjk-patch"/>
              </a:rPr>
              <a:t>Функциональная</a:t>
            </a:r>
            <a:endParaRPr lang="ru-RU" b="0" i="0" dirty="0">
              <a:effectLst/>
              <a:latin typeface="quote-cjk-patch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effectLst/>
                <a:latin typeface="quote-cjk-patch"/>
              </a:rPr>
              <a:t>Реализовать стабильно работающее приложение без критических ошибок.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effectLst/>
                <a:latin typeface="quote-cjk-patch"/>
              </a:rPr>
              <a:t>Предоставить пользователю интуитивно понятный текстовый интерфейс.</a:t>
            </a:r>
          </a:p>
          <a:p>
            <a:pPr algn="l">
              <a:buFont typeface="+mj-lt"/>
              <a:buAutoNum type="arabicPeriod"/>
            </a:pPr>
            <a:r>
              <a:rPr lang="ru-RU" b="1" i="0" dirty="0">
                <a:effectLst/>
                <a:latin typeface="quote-cjk-patch"/>
              </a:rPr>
              <a:t>Пользовательская</a:t>
            </a:r>
            <a:endParaRPr lang="ru-RU" b="0" i="0" dirty="0">
              <a:effectLst/>
              <a:latin typeface="quote-cjk-patch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effectLst/>
                <a:latin typeface="quote-cjk-patch"/>
              </a:rPr>
              <a:t>Дать игроку возможность выбирать уровень сложности, влияющий на ход игры.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ru-RU" b="0" i="0" dirty="0">
                <a:effectLst/>
                <a:latin typeface="quote-cjk-patch"/>
              </a:rPr>
              <a:t>Мотивировать к совершенствованию через систему рекордов и соревновательный элемент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F6EB09-2D74-77E8-F368-63E3D0A62E66}"/>
              </a:ext>
            </a:extLst>
          </p:cNvPr>
          <p:cNvSpPr txBox="1"/>
          <p:nvPr/>
        </p:nvSpPr>
        <p:spPr>
          <a:xfrm>
            <a:off x="16328" y="4927353"/>
            <a:ext cx="9144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ru-RU" b="1" i="0" dirty="0">
                <a:effectLst/>
                <a:latin typeface="quote-cjk-patch"/>
              </a:rPr>
              <a:t> Код:</a:t>
            </a:r>
            <a:r>
              <a:rPr lang="ru-RU" b="0" i="0" dirty="0">
                <a:effectLst/>
                <a:latin typeface="quote-cjk-patch"/>
              </a:rPr>
              <a:t> Функции, обработка ошибок, читаемая структура.</a:t>
            </a:r>
          </a:p>
          <a:p>
            <a:pPr algn="l">
              <a:buFont typeface="+mj-lt"/>
              <a:buAutoNum type="arabicPeriod"/>
            </a:pPr>
            <a:r>
              <a:rPr lang="ru-RU" b="1" i="0" dirty="0">
                <a:effectLst/>
                <a:latin typeface="quote-cjk-patch"/>
              </a:rPr>
              <a:t> Ядро:</a:t>
            </a:r>
            <a:r>
              <a:rPr lang="ru-RU" b="0" i="0" dirty="0">
                <a:effectLst/>
                <a:latin typeface="quote-cjk-patch"/>
              </a:rPr>
              <a:t> Генерация числа, ввод, подсказки, счёт попыток.</a:t>
            </a:r>
          </a:p>
          <a:p>
            <a:pPr algn="l">
              <a:buFont typeface="+mj-lt"/>
              <a:buAutoNum type="arabicPeriod"/>
            </a:pPr>
            <a:r>
              <a:rPr lang="ru-RU" b="1" i="0" dirty="0">
                <a:effectLst/>
                <a:latin typeface="quote-cjk-patch"/>
              </a:rPr>
              <a:t> Сложность:</a:t>
            </a:r>
            <a:r>
              <a:rPr lang="ru-RU" b="0" i="0" dirty="0">
                <a:effectLst/>
                <a:latin typeface="quote-cjk-patch"/>
              </a:rPr>
              <a:t> 3 уровня (разный диапазон и лимит попыток).</a:t>
            </a:r>
          </a:p>
          <a:p>
            <a:pPr algn="l">
              <a:buFont typeface="+mj-lt"/>
              <a:buAutoNum type="arabicPeriod"/>
            </a:pPr>
            <a:r>
              <a:rPr lang="ru-RU" b="1" i="0" dirty="0">
                <a:effectLst/>
                <a:latin typeface="quote-cjk-patch"/>
              </a:rPr>
              <a:t> Рекорды:</a:t>
            </a:r>
            <a:r>
              <a:rPr lang="ru-RU" b="0" i="0" dirty="0">
                <a:effectLst/>
                <a:latin typeface="quote-cjk-patch"/>
              </a:rPr>
              <a:t> Сохранение топ-5 в файл, отображение таблицы.</a:t>
            </a:r>
          </a:p>
          <a:p>
            <a:pPr algn="l">
              <a:buFont typeface="+mj-lt"/>
              <a:buAutoNum type="arabicPeriod"/>
            </a:pPr>
            <a:r>
              <a:rPr lang="ru-RU" b="1" i="0" dirty="0">
                <a:effectLst/>
                <a:latin typeface="quote-cjk-patch"/>
              </a:rPr>
              <a:t> Меню:</a:t>
            </a:r>
            <a:r>
              <a:rPr lang="ru-RU" b="0" i="0" dirty="0">
                <a:effectLst/>
                <a:latin typeface="quote-cjk-patch"/>
              </a:rPr>
              <a:t> Навигация (игра/рекорды/выход), обработка ввода.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94A41B-F80F-1D66-E057-1E7D61BBD97F}"/>
              </a:ext>
            </a:extLst>
          </p:cNvPr>
          <p:cNvSpPr txBox="1"/>
          <p:nvPr/>
        </p:nvSpPr>
        <p:spPr>
          <a:xfrm>
            <a:off x="0" y="1141701"/>
            <a:ext cx="46046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Цели проекта</a:t>
            </a:r>
            <a:r>
              <a:rPr lang="ru-RU" b="1" dirty="0">
                <a:latin typeface="Times New Roman" panose="02020603050405020304" pitchFamily="18" charset="0"/>
                <a:ea typeface="Arial" panose="020B0604020202020204" pitchFamily="34" charset="0"/>
              </a:rPr>
              <a:t>:</a:t>
            </a: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28094C-B559-8E89-2E74-1A61414F22D5}"/>
              </a:ext>
            </a:extLst>
          </p:cNvPr>
          <p:cNvSpPr txBox="1"/>
          <p:nvPr/>
        </p:nvSpPr>
        <p:spPr>
          <a:xfrm>
            <a:off x="0" y="4439282"/>
            <a:ext cx="46944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latin typeface="Times New Roman" panose="02020603050405020304" pitchFamily="18" charset="0"/>
                <a:ea typeface="Arial" panose="020B0604020202020204" pitchFamily="34" charset="0"/>
              </a:rPr>
              <a:t>З</a:t>
            </a:r>
            <a:r>
              <a:rPr lang="ru-RU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адачи проекта:</a:t>
            </a:r>
            <a:endParaRPr lang="ru-RU" sz="2400" b="1" dirty="0"/>
          </a:p>
        </p:txBody>
      </p:sp>
    </p:spTree>
    <p:extLst>
      <p:ext uri="{BB962C8B-B14F-4D97-AF65-F5344CB8AC3E}">
        <p14:creationId xmlns:p14="http://schemas.microsoft.com/office/powerpoint/2010/main" val="3256967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207200-6D1C-4CE6-9434-BFA193220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2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Процесс разработки (статистика коммитов, PR, </a:t>
            </a:r>
            <a:r>
              <a:rPr lang="ru-RU" sz="2800" dirty="0" err="1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Issues</a:t>
            </a: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)</a:t>
            </a: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28DEBD-125D-4BD9-B3A5-6A1C9CE66B4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fld id="{9F9F5293-8EC4-4E33-8F5C-6B03F8FA98C6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CFDC2D0-0BF5-4701-8B3F-7049101CC3A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50" y="1371599"/>
            <a:ext cx="7886700" cy="5195455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	</a:t>
            </a:r>
          </a:p>
        </p:txBody>
      </p:sp>
      <p:pic>
        <p:nvPicPr>
          <p:cNvPr id="8" name="Рисунок 7" descr="Изображение выглядит как текст, программное обеспечение, веб-страница, Веб-сайт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BE029D07-0AA3-B36E-F73F-5121DB62BE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78" y="1282431"/>
            <a:ext cx="4763585" cy="2972477"/>
          </a:xfrm>
          <a:prstGeom prst="rect">
            <a:avLst/>
          </a:prstGeom>
        </p:spPr>
      </p:pic>
      <p:pic>
        <p:nvPicPr>
          <p:cNvPr id="6" name="Рисунок 5" descr="Изображение выглядит как текст, снимок экрана, программное обеспечение, Мультимедийное программное обеспечение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D412852E-FB93-5431-50A7-854166EE14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5914" y="3858084"/>
            <a:ext cx="4763585" cy="297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67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207200-6D1C-4CE6-9434-BFA193220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2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Архитектура приложения (диаграмма</a:t>
            </a:r>
            <a:r>
              <a:rPr lang="ru-RU" sz="1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)</a:t>
            </a:r>
            <a:endParaRPr lang="ru-RU" sz="2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28DEBD-125D-4BD9-B3A5-6A1C9CE66B4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fld id="{9F9F5293-8EC4-4E33-8F5C-6B03F8FA98C6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CFDC2D0-0BF5-4701-8B3F-7049101CC3A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 flipV="1">
            <a:off x="7061200" y="7569199"/>
            <a:ext cx="1454150" cy="67732"/>
          </a:xfrm>
        </p:spPr>
        <p:txBody>
          <a:bodyPr>
            <a:normAutofit fontScale="25000" lnSpcReduction="20000"/>
          </a:bodyPr>
          <a:lstStyle/>
          <a:p>
            <a:pPr algn="ctr"/>
            <a:r>
              <a:rPr lang="ru-RU" sz="2400" dirty="0"/>
              <a:t>	</a:t>
            </a:r>
          </a:p>
        </p:txBody>
      </p:sp>
      <p:pic>
        <p:nvPicPr>
          <p:cNvPr id="19" name="Рисунок 18" descr="Изображение выглядит как снимок экрана, диаграмма, текст, 3D-моделирование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52825E69-4969-EFE4-3681-507266E91A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4090" y="1108092"/>
            <a:ext cx="2995819" cy="581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67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207200-6D1C-4CE6-9434-BFA193220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2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Распределение ролей в команде</a:t>
            </a:r>
            <a:endParaRPr lang="ru-RU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28DEBD-125D-4BD9-B3A5-6A1C9CE66B4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fld id="{9F9F5293-8EC4-4E33-8F5C-6B03F8FA98C6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CFDC2D0-0BF5-4701-8B3F-7049101CC3A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50" y="1371599"/>
            <a:ext cx="7886700" cy="5195455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	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77A1B1-DDE5-AC5A-F739-00A5A0E20EC0}"/>
              </a:ext>
            </a:extLst>
          </p:cNvPr>
          <p:cNvSpPr txBox="1"/>
          <p:nvPr/>
        </p:nvSpPr>
        <p:spPr>
          <a:xfrm>
            <a:off x="83764" y="4505866"/>
            <a:ext cx="90602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Татьяна - следила и монитора списки заданий для выполнения, помогала разобраться на сайте </a:t>
            </a:r>
            <a:r>
              <a:rPr lang="ru-RU" dirty="0" err="1"/>
              <a:t>GitHub</a:t>
            </a:r>
            <a:r>
              <a:rPr lang="ru-RU" dirty="0"/>
              <a:t> с его настройкой и оформлением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E2CA39-D2FC-FBAD-B491-C4689A4F4B40}"/>
              </a:ext>
            </a:extLst>
          </p:cNvPr>
          <p:cNvSpPr txBox="1"/>
          <p:nvPr/>
        </p:nvSpPr>
        <p:spPr>
          <a:xfrm>
            <a:off x="125646" y="2772621"/>
            <a:ext cx="90602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Максим - помог разобраться с приложением </a:t>
            </a:r>
            <a:r>
              <a:rPr lang="ru-RU" dirty="0" err="1"/>
              <a:t>GitHub</a:t>
            </a:r>
            <a:r>
              <a:rPr lang="ru-RU" dirty="0"/>
              <a:t>, так же принимал активное участие в практической части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64EE59-551A-2AA6-B0FE-886DF8F46E2D}"/>
              </a:ext>
            </a:extLst>
          </p:cNvPr>
          <p:cNvSpPr txBox="1"/>
          <p:nvPr/>
        </p:nvSpPr>
        <p:spPr>
          <a:xfrm>
            <a:off x="83764" y="3838951"/>
            <a:ext cx="89764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Алена - в точности помогла разобраться с работой репозиториев и в их синхронизации в  Visual Studio Code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436B78-A854-8798-5336-C1F61FA0365E}"/>
              </a:ext>
            </a:extLst>
          </p:cNvPr>
          <p:cNvSpPr txBox="1"/>
          <p:nvPr/>
        </p:nvSpPr>
        <p:spPr>
          <a:xfrm>
            <a:off x="83764" y="2105706"/>
            <a:ext cx="90602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Николай - главный по практической части, создал групповой репозиторий и добавил всех участников команды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239628-233C-0A26-C59B-8991938A7828}"/>
              </a:ext>
            </a:extLst>
          </p:cNvPr>
          <p:cNvSpPr txBox="1"/>
          <p:nvPr/>
        </p:nvSpPr>
        <p:spPr>
          <a:xfrm>
            <a:off x="65928" y="3418952"/>
            <a:ext cx="90602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София - валидировала корректность и точность расчетов и действий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68D051B-FC5C-522D-B5E2-862E8AC306B4}"/>
              </a:ext>
            </a:extLst>
          </p:cNvPr>
          <p:cNvSpPr txBox="1"/>
          <p:nvPr/>
        </p:nvSpPr>
        <p:spPr>
          <a:xfrm>
            <a:off x="83764" y="1438790"/>
            <a:ext cx="906023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Влад - создал основной код игры и модульную архитектуру, координировал работу команды и распределял задачи</a:t>
            </a:r>
          </a:p>
        </p:txBody>
      </p:sp>
    </p:spTree>
    <p:extLst>
      <p:ext uri="{BB962C8B-B14F-4D97-AF65-F5344CB8AC3E}">
        <p14:creationId xmlns:p14="http://schemas.microsoft.com/office/powerpoint/2010/main" val="3256967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0" name="Picture 8" descr="Picture background">
            <a:extLst>
              <a:ext uri="{FF2B5EF4-FFF2-40B4-BE49-F238E27FC236}">
                <a16:creationId xmlns:a16="http://schemas.microsoft.com/office/drawing/2014/main" id="{B5EFAD2B-0B01-5989-72C3-37D11A5C93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12" t="14280" r="16369" b="15874"/>
          <a:stretch/>
        </p:blipFill>
        <p:spPr bwMode="auto">
          <a:xfrm>
            <a:off x="6356294" y="4698449"/>
            <a:ext cx="2159056" cy="2004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Picture background">
            <a:extLst>
              <a:ext uri="{FF2B5EF4-FFF2-40B4-BE49-F238E27FC236}">
                <a16:creationId xmlns:a16="http://schemas.microsoft.com/office/drawing/2014/main" id="{58919160-762F-7AD9-2CAD-560C815FED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2972" y="4701803"/>
            <a:ext cx="3644297" cy="2049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207200-6D1C-4CE6-9434-BFA193220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536" y="507836"/>
            <a:ext cx="7375466" cy="689957"/>
          </a:xfrm>
        </p:spPr>
        <p:txBody>
          <a:bodyPr>
            <a:noAutofit/>
          </a:bodyPr>
          <a:lstStyle/>
          <a:p>
            <a:r>
              <a:rPr lang="ru-RU" sz="2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Технологии и инструменты</a:t>
            </a:r>
            <a:endParaRPr lang="ru-RU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28DEBD-125D-4BD9-B3A5-6A1C9CE66B4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fld id="{9F9F5293-8EC4-4E33-8F5C-6B03F8FA98C6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CFDC2D0-0BF5-4701-8B3F-7049101CC3A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50" y="1371599"/>
            <a:ext cx="7886700" cy="5195455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	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332A44-AE72-36B9-BDD5-C635C9AD276A}"/>
              </a:ext>
            </a:extLst>
          </p:cNvPr>
          <p:cNvSpPr txBox="1"/>
          <p:nvPr/>
        </p:nvSpPr>
        <p:spPr>
          <a:xfrm>
            <a:off x="101600" y="1171544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Инструменты</a:t>
            </a:r>
            <a:r>
              <a:rPr lang="ru-RU" sz="2000" b="1" dirty="0">
                <a:latin typeface="Times New Roman" panose="02020603050405020304" pitchFamily="18" charset="0"/>
                <a:ea typeface="Arial" panose="020B0604020202020204" pitchFamily="34" charset="0"/>
              </a:rPr>
              <a:t>:</a:t>
            </a:r>
            <a:endParaRPr lang="ru-RU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76DEE6-8271-DC4F-6C4D-E1CAB3D6AC04}"/>
              </a:ext>
            </a:extLst>
          </p:cNvPr>
          <p:cNvSpPr txBox="1"/>
          <p:nvPr/>
        </p:nvSpPr>
        <p:spPr>
          <a:xfrm>
            <a:off x="101600" y="1571654"/>
            <a:ext cx="9042400" cy="21544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1" dirty="0" err="1">
                <a:effectLst/>
                <a:ea typeface="Arial" panose="020B0604020202020204" pitchFamily="34" charset="0"/>
                <a:cs typeface="Arial" panose="020B0604020202020204" pitchFamily="34" charset="0"/>
              </a:rPr>
              <a:t>GitHu</a:t>
            </a:r>
            <a:r>
              <a:rPr lang="en-US" sz="2000" b="1" dirty="0">
                <a:ea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ru-RU" sz="2000" b="1" dirty="0">
                <a:ea typeface="Arial" panose="020B0604020202020204" pitchFamily="34" charset="0"/>
                <a:cs typeface="Arial" panose="020B0604020202020204" pitchFamily="34" charset="0"/>
              </a:rPr>
              <a:t> -</a:t>
            </a:r>
            <a:r>
              <a:rPr lang="ru-RU" sz="2000" i="0" dirty="0">
                <a:effectLst/>
                <a:cs typeface="Arial" panose="020B0604020202020204" pitchFamily="34" charset="0"/>
              </a:rPr>
              <a:t> платформа для хостинга и совместной работы над кодом с использованием Git.</a:t>
            </a:r>
            <a:endParaRPr lang="ru-RU" sz="2000" dirty="0">
              <a:cs typeface="Arial" panose="020B0604020202020204" pitchFamily="34" charset="0"/>
            </a:endParaRPr>
          </a:p>
          <a:p>
            <a:r>
              <a:rPr lang="ru-RU" sz="2000" b="1" i="0" dirty="0">
                <a:effectLst/>
              </a:rPr>
              <a:t>Visual Studio Code </a:t>
            </a:r>
            <a:r>
              <a:rPr lang="en-US" sz="2000" dirty="0"/>
              <a:t>- </a:t>
            </a:r>
            <a:r>
              <a:rPr lang="ru-RU" sz="2000" i="0" dirty="0">
                <a:effectLst/>
              </a:rPr>
              <a:t>редактор исходного кода</a:t>
            </a:r>
            <a:endParaRPr lang="en-US" sz="2000" dirty="0"/>
          </a:p>
          <a:p>
            <a:r>
              <a:rPr lang="ru-RU" sz="2000" b="1" i="0" dirty="0">
                <a:effectLst/>
              </a:rPr>
              <a:t>Телескоп</a:t>
            </a:r>
            <a:r>
              <a:rPr lang="ru-RU" sz="2000" i="0" dirty="0">
                <a:effectLst/>
              </a:rPr>
              <a:t> - </a:t>
            </a:r>
            <a:r>
              <a:rPr lang="ru-RU" sz="2000" i="0" dirty="0" err="1">
                <a:effectLst/>
              </a:rPr>
              <a:t>созвон</a:t>
            </a:r>
            <a:r>
              <a:rPr lang="ru-RU" sz="2000" i="0" dirty="0">
                <a:effectLst/>
              </a:rPr>
              <a:t> группы</a:t>
            </a:r>
          </a:p>
          <a:p>
            <a:endParaRPr lang="ru-RU" b="1" dirty="0">
              <a:cs typeface="Arial" panose="020B0604020202020204" pitchFamily="34" charset="0"/>
            </a:endParaRPr>
          </a:p>
          <a:p>
            <a:endParaRPr lang="ru-RU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A4430B-274C-B0F2-9FB5-4E9FCF140745}"/>
              </a:ext>
            </a:extLst>
          </p:cNvPr>
          <p:cNvSpPr txBox="1"/>
          <p:nvPr/>
        </p:nvSpPr>
        <p:spPr>
          <a:xfrm>
            <a:off x="376069" y="6290055"/>
            <a:ext cx="90424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dirty="0">
              <a:effectLst/>
            </a:endParaRPr>
          </a:p>
          <a:p>
            <a:br>
              <a:rPr lang="ru-RU" dirty="0">
                <a:effectLst/>
                <a:latin typeface="quote-cjk-patch"/>
              </a:rPr>
            </a:br>
            <a:endParaRPr lang="ru-RU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279B25B-E7B0-28B8-6779-2F526A3329D9}"/>
              </a:ext>
            </a:extLst>
          </p:cNvPr>
          <p:cNvSpPr txBox="1"/>
          <p:nvPr/>
        </p:nvSpPr>
        <p:spPr>
          <a:xfrm>
            <a:off x="101600" y="3677886"/>
            <a:ext cx="9042400" cy="984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1" i="0" dirty="0">
                <a:effectLst/>
              </a:rPr>
              <a:t>Python -</a:t>
            </a:r>
            <a:r>
              <a:rPr lang="ru-RU" sz="2000" i="0" dirty="0">
                <a:effectLst/>
              </a:rPr>
              <a:t> язык программирования</a:t>
            </a:r>
          </a:p>
          <a:p>
            <a:r>
              <a:rPr lang="ru-RU" sz="2000" b="1" i="0" dirty="0">
                <a:effectLst/>
                <a:cs typeface="Arial" panose="020B0604020202020204" pitchFamily="34" charset="0"/>
              </a:rPr>
              <a:t>Git </a:t>
            </a:r>
            <a:r>
              <a:rPr lang="ru-RU" sz="2000" b="1" dirty="0">
                <a:cs typeface="Arial" panose="020B0604020202020204" pitchFamily="34" charset="0"/>
              </a:rPr>
              <a:t>-</a:t>
            </a:r>
            <a:r>
              <a:rPr lang="ru-RU" sz="2000" i="0" dirty="0">
                <a:effectLst/>
                <a:cs typeface="Arial" panose="020B0604020202020204" pitchFamily="34" charset="0"/>
              </a:rPr>
              <a:t> система для отслеживания изменений в файлах.</a:t>
            </a:r>
            <a:endParaRPr lang="ru-RU" sz="2000" dirty="0">
              <a:cs typeface="Arial" panose="020B0604020202020204" pitchFamily="34" charset="0"/>
            </a:endParaRPr>
          </a:p>
          <a:p>
            <a:endParaRPr lang="ru-RU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FD0BA1D-0606-728B-C033-1AD1A07E9C73}"/>
              </a:ext>
            </a:extLst>
          </p:cNvPr>
          <p:cNvSpPr txBox="1"/>
          <p:nvPr/>
        </p:nvSpPr>
        <p:spPr>
          <a:xfrm>
            <a:off x="101600" y="3200832"/>
            <a:ext cx="47107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Технологии</a:t>
            </a:r>
            <a:r>
              <a:rPr lang="ru-RU" sz="2400" b="1" dirty="0">
                <a:latin typeface="Times New Roman" panose="02020603050405020304" pitchFamily="18" charset="0"/>
                <a:ea typeface="Arial" panose="020B0604020202020204" pitchFamily="34" charset="0"/>
              </a:rPr>
              <a:t>:</a:t>
            </a:r>
            <a:endParaRPr lang="ru-RU" b="1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D902E3C-A0A3-AC53-DD02-689E47D780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54" r="29707"/>
          <a:stretch/>
        </p:blipFill>
        <p:spPr bwMode="auto">
          <a:xfrm>
            <a:off x="0" y="4614104"/>
            <a:ext cx="1926771" cy="2256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Picture background">
            <a:extLst>
              <a:ext uri="{FF2B5EF4-FFF2-40B4-BE49-F238E27FC236}">
                <a16:creationId xmlns:a16="http://schemas.microsoft.com/office/drawing/2014/main" id="{712CF2FD-991B-A640-1A23-AB1CDF8A81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6464" y="4740353"/>
            <a:ext cx="1926771" cy="1926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6967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207200-6D1C-4CE6-9434-BFA193220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2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Демонстрация функционала </a:t>
            </a:r>
            <a:endParaRPr lang="ru-RU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28DEBD-125D-4BD9-B3A5-6A1C9CE66B4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fld id="{9F9F5293-8EC4-4E33-8F5C-6B03F8FA98C6}" type="slidenum">
              <a:rPr lang="ru-RU" smtClean="0"/>
              <a:pPr/>
              <a:t>7</a:t>
            </a:fld>
            <a:endParaRPr lang="ru-RU" dirty="0"/>
          </a:p>
        </p:txBody>
      </p:sp>
      <p:pic>
        <p:nvPicPr>
          <p:cNvPr id="10" name="Рисунок 9" descr="Изображение выглядит как текст, снимок экрана, программное обеспечение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C1B1E667-B1AD-9E86-AD61-D2C00BC2B3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85" r="76396" b="893"/>
          <a:stretch/>
        </p:blipFill>
        <p:spPr>
          <a:xfrm>
            <a:off x="3402482" y="1298968"/>
            <a:ext cx="2339036" cy="5559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67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207200-6D1C-4CE6-9434-BFA193220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2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Трудности и их преодоление</a:t>
            </a:r>
            <a:endParaRPr lang="ru-RU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28DEBD-125D-4BD9-B3A5-6A1C9CE66B4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fld id="{9F9F5293-8EC4-4E33-8F5C-6B03F8FA98C6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F4EA91-BB6C-ACE1-40D3-83594C8C6F54}"/>
              </a:ext>
            </a:extLst>
          </p:cNvPr>
          <p:cNvSpPr txBox="1"/>
          <p:nvPr/>
        </p:nvSpPr>
        <p:spPr>
          <a:xfrm>
            <a:off x="0" y="1277622"/>
            <a:ext cx="9144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1" i="0" dirty="0">
                <a:effectLst/>
                <a:latin typeface="quote-cjk-patch"/>
              </a:rPr>
              <a:t>Проблема:</a:t>
            </a:r>
            <a:br>
              <a:rPr lang="ru-RU" b="0" i="0" dirty="0">
                <a:effectLst/>
                <a:latin typeface="quote-cjk-patch"/>
              </a:rPr>
            </a:br>
            <a:r>
              <a:rPr lang="ru-RU" b="0" i="0" dirty="0">
                <a:effectLst/>
                <a:latin typeface="quote-cjk-patch"/>
              </a:rPr>
              <a:t>Хотели переименовать старый коммит или объединить несколько последних в один.</a:t>
            </a:r>
          </a:p>
          <a:p>
            <a:pPr algn="l"/>
            <a:r>
              <a:rPr lang="ru-RU" b="1" i="0" dirty="0">
                <a:effectLst/>
                <a:latin typeface="quote-cjk-patch"/>
              </a:rPr>
              <a:t>Решение:</a:t>
            </a:r>
          </a:p>
          <a:p>
            <a:pPr algn="l"/>
            <a:r>
              <a:rPr lang="ru-RU" b="0" i="0" dirty="0">
                <a:effectLst/>
                <a:latin typeface="quote-cjk-patch"/>
              </a:rPr>
              <a:t>Для последнего коммита: </a:t>
            </a:r>
            <a:r>
              <a:rPr lang="en-US" b="0" i="1" dirty="0">
                <a:effectLst/>
                <a:latin typeface="Menlo"/>
              </a:rPr>
              <a:t>git commit --amend</a:t>
            </a:r>
            <a:endParaRPr lang="ru-RU" b="0" i="1" dirty="0">
              <a:effectLst/>
              <a:latin typeface="quote-cjk-patch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6CB8B5-5F54-C65A-EFB1-F2160E41E208}"/>
              </a:ext>
            </a:extLst>
          </p:cNvPr>
          <p:cNvSpPr txBox="1"/>
          <p:nvPr/>
        </p:nvSpPr>
        <p:spPr>
          <a:xfrm>
            <a:off x="0" y="2505670"/>
            <a:ext cx="9144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b="1" i="0" dirty="0">
                <a:effectLst/>
                <a:latin typeface="quote-cjk-patch"/>
              </a:rPr>
              <a:t>Проблема:</a:t>
            </a:r>
          </a:p>
          <a:p>
            <a:r>
              <a:rPr lang="ru-RU" b="1" dirty="0">
                <a:effectLst/>
                <a:latin typeface="quote-cjk-patch"/>
              </a:rPr>
              <a:t>"Мёртвый" старт — ничего не запускается</a:t>
            </a:r>
          </a:p>
          <a:p>
            <a:pPr algn="l"/>
            <a:endParaRPr lang="ru-RU" b="0" i="0" dirty="0">
              <a:effectLst/>
              <a:latin typeface="quote-cjk-patch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7DEE8C2-741B-C60A-1F57-48F277258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20" y="3173079"/>
            <a:ext cx="8059275" cy="153373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4C9A2DC-F361-1084-6284-E53888330860}"/>
              </a:ext>
            </a:extLst>
          </p:cNvPr>
          <p:cNvSpPr txBox="1"/>
          <p:nvPr/>
        </p:nvSpPr>
        <p:spPr>
          <a:xfrm>
            <a:off x="117820" y="4795508"/>
            <a:ext cx="45964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i="0" dirty="0">
                <a:effectLst/>
                <a:latin typeface="quote-cjk-patch"/>
              </a:rPr>
              <a:t>Решение:</a:t>
            </a:r>
            <a:endParaRPr lang="ru-RU"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9CFC146-F746-2F07-695A-6BE64895F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705" y="5186180"/>
            <a:ext cx="2276793" cy="47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967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207200-6D1C-4CE6-9434-BFA193220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103" y="467121"/>
            <a:ext cx="7375466" cy="689957"/>
          </a:xfrm>
        </p:spPr>
        <p:txBody>
          <a:bodyPr>
            <a:noAutofit/>
          </a:bodyPr>
          <a:lstStyle/>
          <a:p>
            <a:r>
              <a:rPr lang="ru-RU" sz="2800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Полученный опыт и навыки</a:t>
            </a:r>
            <a:endParaRPr lang="ru-RU" sz="36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28DEBD-125D-4BD9-B3A5-6A1C9CE66B4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fld id="{9F9F5293-8EC4-4E33-8F5C-6B03F8FA98C6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CFDC2D0-0BF5-4701-8B3F-7049101CC3A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50" y="1371599"/>
            <a:ext cx="7886700" cy="5195455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	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165349-1D5F-469B-F8B0-2E53951100CD}"/>
              </a:ext>
            </a:extLst>
          </p:cNvPr>
          <p:cNvSpPr txBox="1"/>
          <p:nvPr/>
        </p:nvSpPr>
        <p:spPr>
          <a:xfrm>
            <a:off x="0" y="1342327"/>
            <a:ext cx="91440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dirty="0">
                <a:effectLst/>
                <a:latin typeface="quote-cjk-patch"/>
              </a:rPr>
              <a:t>Hard Skills: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quote-cjk-patch"/>
              </a:rPr>
              <a:t>Python</a:t>
            </a:r>
            <a:r>
              <a:rPr lang="en-US" sz="2000" b="0" i="0" dirty="0">
                <a:effectLst/>
                <a:latin typeface="quote-cjk-patch"/>
              </a:rPr>
              <a:t> — </a:t>
            </a:r>
            <a:r>
              <a:rPr lang="ru-RU" sz="2000" b="0" i="0" dirty="0">
                <a:effectLst/>
                <a:latin typeface="quote-cjk-patch"/>
              </a:rPr>
              <a:t>игровая логика, работа с данными (</a:t>
            </a:r>
            <a:r>
              <a:rPr lang="en-US" sz="2000" b="0" i="0" dirty="0">
                <a:effectLst/>
                <a:latin typeface="quote-cjk-patch"/>
              </a:rPr>
              <a:t>JSON), </a:t>
            </a:r>
            <a:r>
              <a:rPr lang="ru-RU" sz="2000" b="0" i="0" dirty="0">
                <a:effectLst/>
                <a:latin typeface="quote-cjk-patch"/>
              </a:rPr>
              <a:t>консольный </a:t>
            </a:r>
            <a:r>
              <a:rPr lang="en-US" sz="2000" b="0" i="0" dirty="0">
                <a:effectLst/>
                <a:latin typeface="quote-cjk-patch"/>
              </a:rPr>
              <a:t>UI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quote-cjk-patch"/>
              </a:rPr>
              <a:t>Git/GitHub</a:t>
            </a:r>
            <a:r>
              <a:rPr lang="en-US" sz="2000" b="0" i="0" dirty="0">
                <a:effectLst/>
                <a:latin typeface="quote-cjk-patch"/>
              </a:rPr>
              <a:t> — </a:t>
            </a:r>
            <a:r>
              <a:rPr lang="ru-RU" sz="2000" b="0" i="0" dirty="0">
                <a:effectLst/>
                <a:latin typeface="quote-cjk-patch"/>
              </a:rPr>
              <a:t>контроль версий, </a:t>
            </a:r>
            <a:r>
              <a:rPr lang="en-US" sz="2000" b="0" i="0" dirty="0">
                <a:effectLst/>
                <a:latin typeface="quote-cjk-patch"/>
              </a:rPr>
              <a:t>Issues, Pull Requests, </a:t>
            </a:r>
            <a:r>
              <a:rPr lang="ru-RU" sz="2000" b="0" i="0" dirty="0">
                <a:effectLst/>
                <a:latin typeface="quote-cjk-patch"/>
              </a:rPr>
              <a:t>портфолио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effectLst/>
                <a:latin typeface="quote-cjk-patch"/>
              </a:rPr>
              <a:t>Markdown</a:t>
            </a:r>
            <a:r>
              <a:rPr lang="en-US" sz="2000" b="0" i="0" dirty="0">
                <a:effectLst/>
                <a:latin typeface="quote-cjk-patch"/>
              </a:rPr>
              <a:t> — </a:t>
            </a:r>
            <a:r>
              <a:rPr lang="ru-RU" sz="2000" b="0" i="0" dirty="0">
                <a:effectLst/>
                <a:latin typeface="quote-cjk-patch"/>
              </a:rPr>
              <a:t>профессиональная документация (</a:t>
            </a:r>
            <a:r>
              <a:rPr lang="en-US" sz="2000" b="0" i="0" dirty="0">
                <a:effectLst/>
                <a:latin typeface="quote-cjk-patch"/>
              </a:rPr>
              <a:t>README </a:t>
            </a:r>
            <a:r>
              <a:rPr lang="ru-RU" sz="2000" b="0" i="0" dirty="0">
                <a:effectLst/>
                <a:latin typeface="quote-cjk-patch"/>
              </a:rPr>
              <a:t>с примерами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98C2FD-7F1F-8BD3-32CF-F0C23E64EB14}"/>
              </a:ext>
            </a:extLst>
          </p:cNvPr>
          <p:cNvSpPr txBox="1"/>
          <p:nvPr/>
        </p:nvSpPr>
        <p:spPr>
          <a:xfrm>
            <a:off x="0" y="3124531"/>
            <a:ext cx="9144000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effectLst/>
                <a:latin typeface="quote-cjk-patch"/>
              </a:rPr>
              <a:t>Soft Skills:</a:t>
            </a:r>
            <a:endParaRPr lang="ru-RU" sz="2000" b="1" i="0" dirty="0">
              <a:effectLst/>
              <a:latin typeface="quote-cjk-patch"/>
            </a:endParaRPr>
          </a:p>
          <a:p>
            <a:r>
              <a:rPr lang="ru-RU" sz="2000" b="1" i="0" dirty="0">
                <a:effectLst/>
                <a:latin typeface="quote-cjk-patch"/>
              </a:rPr>
              <a:t>Системное мышление</a:t>
            </a:r>
            <a:r>
              <a:rPr lang="ru-RU" sz="2000" b="0" i="0" dirty="0">
                <a:effectLst/>
                <a:latin typeface="quote-cjk-patch"/>
              </a:rPr>
              <a:t> — проектирование целостного решения из отдельных компонентов</a:t>
            </a:r>
            <a:br>
              <a:rPr lang="ru-RU" sz="2000" dirty="0"/>
            </a:br>
            <a:r>
              <a:rPr lang="ru-RU" sz="2000" b="1" i="0" dirty="0">
                <a:effectLst/>
                <a:latin typeface="quote-cjk-patch"/>
              </a:rPr>
              <a:t>Практическое решение задач</a:t>
            </a:r>
            <a:r>
              <a:rPr lang="ru-RU" sz="2000" b="0" i="0" dirty="0">
                <a:effectLst/>
                <a:latin typeface="quote-cjk-patch"/>
              </a:rPr>
              <a:t> — поиск и устранение реальных, а не учебных ошибок</a:t>
            </a:r>
            <a:br>
              <a:rPr lang="ru-RU" sz="2000" dirty="0"/>
            </a:br>
            <a:r>
              <a:rPr lang="ru-RU" sz="2000" b="1" i="0" dirty="0">
                <a:effectLst/>
                <a:latin typeface="quote-cjk-patch"/>
              </a:rPr>
              <a:t>Саморегуляция</a:t>
            </a:r>
            <a:r>
              <a:rPr lang="ru-RU" sz="2000" b="0" i="0" dirty="0">
                <a:effectLst/>
                <a:latin typeface="quote-cjk-patch"/>
              </a:rPr>
              <a:t> — самостоятельное планирование и доведение работы до конца</a:t>
            </a:r>
            <a:br>
              <a:rPr lang="ru-RU" sz="2000" dirty="0"/>
            </a:br>
            <a:r>
              <a:rPr lang="ru-RU" sz="2000" b="1" i="0" dirty="0">
                <a:effectLst/>
                <a:latin typeface="quote-cjk-patch"/>
              </a:rPr>
              <a:t>Ориентация на пользователя</a:t>
            </a:r>
            <a:r>
              <a:rPr lang="ru-RU" sz="2000" b="0" i="0" dirty="0">
                <a:effectLst/>
                <a:latin typeface="quote-cjk-patch"/>
              </a:rPr>
              <a:t> — продумывание сценариев взаимодействия и обработки ввода</a:t>
            </a:r>
            <a:br>
              <a:rPr lang="ru-RU" sz="2000" dirty="0"/>
            </a:br>
            <a:r>
              <a:rPr lang="ru-RU" sz="2000" b="1" i="0" dirty="0">
                <a:effectLst/>
                <a:latin typeface="quote-cjk-patch"/>
              </a:rPr>
              <a:t>Эффективная коммуникация</a:t>
            </a:r>
            <a:r>
              <a:rPr lang="ru-RU" sz="2000" b="0" i="0" dirty="0">
                <a:effectLst/>
                <a:latin typeface="quote-cjk-patch"/>
              </a:rPr>
              <a:t> — через документацию и структуру код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256967839"/>
      </p:ext>
    </p:extLst>
  </p:cSld>
  <p:clrMapOvr>
    <a:masterClrMapping/>
  </p:clrMapOvr>
</p:sld>
</file>

<file path=ppt/theme/theme1.xml><?xml version="1.0" encoding="utf-8"?>
<a:theme xmlns:a="http://schemas.openxmlformats.org/drawingml/2006/main" name="РГСУ (8)">
  <a:themeElements>
    <a:clrScheme name="Другая 3">
      <a:dk1>
        <a:srgbClr val="0F2F50"/>
      </a:dk1>
      <a:lt1>
        <a:srgbClr val="FFFFFF"/>
      </a:lt1>
      <a:dk2>
        <a:srgbClr val="0F2F50"/>
      </a:dk2>
      <a:lt2>
        <a:srgbClr val="FFFFFF"/>
      </a:lt2>
      <a:accent1>
        <a:srgbClr val="007FFF"/>
      </a:accent1>
      <a:accent2>
        <a:srgbClr val="EE1E45"/>
      </a:accent2>
      <a:accent3>
        <a:srgbClr val="97CBFF"/>
      </a:accent3>
      <a:accent4>
        <a:srgbClr val="F793A6"/>
      </a:accent4>
      <a:accent5>
        <a:srgbClr val="3F9FFF"/>
      </a:accent5>
      <a:accent6>
        <a:srgbClr val="FBD3DB"/>
      </a:accent6>
      <a:hlink>
        <a:srgbClr val="007FFF"/>
      </a:hlink>
      <a:folHlink>
        <a:srgbClr val="EE1E45"/>
      </a:folHlink>
    </a:clrScheme>
    <a:fontScheme name="РГСУ">
      <a:majorFont>
        <a:latin typeface="Evolventa"/>
        <a:ea typeface=""/>
        <a:cs typeface=""/>
      </a:majorFont>
      <a:minorFont>
        <a:latin typeface="Evolvent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sz="1200" dirty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РГСУ" id="{07D63FF7-E306-47F2-9899-E5018E9389DD}" vid="{B0B90AB9-CB85-4A17-9672-325B1C5A3FA5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РГСУ (8)</Template>
  <TotalTime>436</TotalTime>
  <Words>477</Words>
  <Application>Microsoft Office PowerPoint</Application>
  <PresentationFormat>Экран (4:3)</PresentationFormat>
  <Paragraphs>72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Arial</vt:lpstr>
      <vt:lpstr>Calibri</vt:lpstr>
      <vt:lpstr>Evolventa</vt:lpstr>
      <vt:lpstr>Menlo</vt:lpstr>
      <vt:lpstr>quote-cjk-patch</vt:lpstr>
      <vt:lpstr>Times New Roman</vt:lpstr>
      <vt:lpstr>РГСУ (8)</vt:lpstr>
      <vt:lpstr>Команда “ФУЛЛ ХАУС” Игра "Угадай число" с уровнями сложности и таблицей рекордов  </vt:lpstr>
      <vt:lpstr>Цели и задачи проекта</vt:lpstr>
      <vt:lpstr>Процесс разработки (статистика коммитов, PR, Issues)</vt:lpstr>
      <vt:lpstr>Архитектура приложения (диаграмма)</vt:lpstr>
      <vt:lpstr>Распределение ролей в команде</vt:lpstr>
      <vt:lpstr>Технологии и инструменты</vt:lpstr>
      <vt:lpstr>Демонстрация функционала </vt:lpstr>
      <vt:lpstr>Трудности и их преодоление</vt:lpstr>
      <vt:lpstr>Полученный опыт и навыки</vt:lpstr>
      <vt:lpstr>Показ фрагмента видеовизитки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bychkovala</dc:creator>
  <cp:lastModifiedBy>Соня Шаблеева</cp:lastModifiedBy>
  <cp:revision>26</cp:revision>
  <dcterms:created xsi:type="dcterms:W3CDTF">2022-10-17T06:28:46Z</dcterms:created>
  <dcterms:modified xsi:type="dcterms:W3CDTF">2026-01-13T22:52:07Z</dcterms:modified>
</cp:coreProperties>
</file>